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1" r:id="rId1"/>
  </p:sldMasterIdLst>
  <p:notesMasterIdLst>
    <p:notesMasterId r:id="rId35"/>
  </p:notesMasterIdLst>
  <p:handoutMasterIdLst>
    <p:handoutMasterId r:id="rId36"/>
  </p:handoutMasterIdLst>
  <p:sldIdLst>
    <p:sldId id="311" r:id="rId2"/>
    <p:sldId id="771" r:id="rId3"/>
    <p:sldId id="734" r:id="rId4"/>
    <p:sldId id="735" r:id="rId5"/>
    <p:sldId id="739" r:id="rId6"/>
    <p:sldId id="762" r:id="rId7"/>
    <p:sldId id="756" r:id="rId8"/>
    <p:sldId id="740" r:id="rId9"/>
    <p:sldId id="742" r:id="rId10"/>
    <p:sldId id="743" r:id="rId11"/>
    <p:sldId id="765" r:id="rId12"/>
    <p:sldId id="767" r:id="rId13"/>
    <p:sldId id="769" r:id="rId14"/>
    <p:sldId id="764" r:id="rId15"/>
    <p:sldId id="741" r:id="rId16"/>
    <p:sldId id="759" r:id="rId17"/>
    <p:sldId id="763" r:id="rId18"/>
    <p:sldId id="779" r:id="rId19"/>
    <p:sldId id="748" r:id="rId20"/>
    <p:sldId id="774" r:id="rId21"/>
    <p:sldId id="755" r:id="rId22"/>
    <p:sldId id="768" r:id="rId23"/>
    <p:sldId id="766" r:id="rId24"/>
    <p:sldId id="744" r:id="rId25"/>
    <p:sldId id="773" r:id="rId26"/>
    <p:sldId id="770" r:id="rId27"/>
    <p:sldId id="758" r:id="rId28"/>
    <p:sldId id="772" r:id="rId29"/>
    <p:sldId id="751" r:id="rId30"/>
    <p:sldId id="775" r:id="rId31"/>
    <p:sldId id="776" r:id="rId32"/>
    <p:sldId id="777" r:id="rId33"/>
    <p:sldId id="778" r:id="rId3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CC"/>
    <a:srgbClr val="FFCC99"/>
    <a:srgbClr val="00CC66"/>
    <a:srgbClr val="FFFFCC"/>
    <a:srgbClr val="FFFF99"/>
    <a:srgbClr val="66FFFF"/>
    <a:srgbClr val="CCCCFF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91" autoAdjust="0"/>
    <p:restoredTop sz="95018" autoAdjust="0"/>
  </p:normalViewPr>
  <p:slideViewPr>
    <p:cSldViewPr>
      <p:cViewPr varScale="1">
        <p:scale>
          <a:sx n="81" d="100"/>
          <a:sy n="81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74" y="3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7935F-DBD3-47D5-879E-41E868BD95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ADD98F-CE28-4960-9C70-77AD42F298CC}">
      <dgm:prSet/>
      <dgm:spPr>
        <a:solidFill>
          <a:srgbClr val="10A092"/>
        </a:solidFill>
      </dgm:spPr>
      <dgm:t>
        <a:bodyPr/>
        <a:lstStyle/>
        <a:p>
          <a:pPr rtl="1"/>
          <a:r>
            <a: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אינטרנט</a:t>
          </a:r>
        </a:p>
        <a:p>
          <a:pPr rtl="1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</a:t>
          </a:r>
        </a:p>
      </dgm:t>
    </dgm:pt>
    <dgm:pt modelId="{BBD6BF17-8EE6-4178-B9C5-E68F98D38410}" type="parTrans" cxnId="{C55AF693-2CB0-4224-AE51-5A32C029AC89}">
      <dgm:prSet/>
      <dgm:spPr/>
      <dgm:t>
        <a:bodyPr/>
        <a:lstStyle/>
        <a:p>
          <a:pPr rtl="1"/>
          <a:endParaRPr lang="he-IL"/>
        </a:p>
      </dgm:t>
    </dgm:pt>
    <dgm:pt modelId="{7C94E18A-EDD4-4F4B-8673-0D74EAD7F1F9}" type="sibTrans" cxnId="{C55AF693-2CB0-4224-AE51-5A32C029AC89}">
      <dgm:prSet/>
      <dgm:spPr/>
      <dgm:t>
        <a:bodyPr/>
        <a:lstStyle/>
        <a:p>
          <a:pPr rtl="1"/>
          <a:endParaRPr lang="he-IL"/>
        </a:p>
      </dgm:t>
    </dgm:pt>
    <dgm:pt modelId="{7B617704-D5CB-4BBB-81D4-1675F849DD26}" type="pres">
      <dgm:prSet presAssocID="{C5C7935F-DBD3-47D5-879E-41E868BD95F8}" presName="Name0" presStyleCnt="0">
        <dgm:presLayoutVars>
          <dgm:dir/>
          <dgm:resizeHandles val="exact"/>
        </dgm:presLayoutVars>
      </dgm:prSet>
      <dgm:spPr/>
    </dgm:pt>
    <dgm:pt modelId="{62E2925A-D926-4114-827E-9F7D4B4BAEE3}" type="pres">
      <dgm:prSet presAssocID="{EAADD98F-CE28-4960-9C70-77AD42F298CC}" presName="node" presStyleLbl="node1" presStyleIdx="0" presStyleCnt="1" custLinFactNeighborX="-1100">
        <dgm:presLayoutVars>
          <dgm:bulletEnabled val="1"/>
        </dgm:presLayoutVars>
      </dgm:prSet>
      <dgm:spPr/>
    </dgm:pt>
  </dgm:ptLst>
  <dgm:cxnLst>
    <dgm:cxn modelId="{842FB904-9974-45CE-8510-84D4AC27605A}" type="presOf" srcId="{C5C7935F-DBD3-47D5-879E-41E868BD95F8}" destId="{7B617704-D5CB-4BBB-81D4-1675F849DD26}" srcOrd="0" destOrd="0" presId="urn:microsoft.com/office/officeart/2005/8/layout/process1"/>
    <dgm:cxn modelId="{8F36240E-C391-47E6-8F85-15B751DB968C}" type="presOf" srcId="{EAADD98F-CE28-4960-9C70-77AD42F298CC}" destId="{62E2925A-D926-4114-827E-9F7D4B4BAEE3}" srcOrd="0" destOrd="0" presId="urn:microsoft.com/office/officeart/2005/8/layout/process1"/>
    <dgm:cxn modelId="{C55AF693-2CB0-4224-AE51-5A32C029AC89}" srcId="{C5C7935F-DBD3-47D5-879E-41E868BD95F8}" destId="{EAADD98F-CE28-4960-9C70-77AD42F298CC}" srcOrd="0" destOrd="0" parTransId="{BBD6BF17-8EE6-4178-B9C5-E68F98D38410}" sibTransId="{7C94E18A-EDD4-4F4B-8673-0D74EAD7F1F9}"/>
    <dgm:cxn modelId="{43383D69-9CE1-45EF-8240-9636F5228A71}" type="presParOf" srcId="{7B617704-D5CB-4BBB-81D4-1675F849DD26}" destId="{62E2925A-D926-4114-827E-9F7D4B4BAEE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2925A-D926-4114-827E-9F7D4B4BAEE3}">
      <dsp:nvSpPr>
        <dsp:cNvPr id="0" name=""/>
        <dsp:cNvSpPr/>
      </dsp:nvSpPr>
      <dsp:spPr>
        <a:xfrm>
          <a:off x="0" y="0"/>
          <a:ext cx="6851302" cy="1600200"/>
        </a:xfrm>
        <a:prstGeom prst="roundRect">
          <a:avLst>
            <a:gd name="adj" fmla="val 10000"/>
          </a:avLst>
        </a:prstGeom>
        <a:solidFill>
          <a:srgbClr val="10A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אינטרנט</a:t>
          </a:r>
        </a:p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</a:t>
          </a:r>
        </a:p>
      </dsp:txBody>
      <dsp:txXfrm>
        <a:off x="46868" y="46868"/>
        <a:ext cx="6757566" cy="150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BF3F82-DF91-4939-84C9-168C8346BE21}" type="datetimeFigureOut">
              <a:rPr lang="he-IL" smtClean="0"/>
              <a:pPr/>
              <a:t>ב'/חשון/תש"פ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358572-3A34-4740-A613-0FEC07A94A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01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8BEFEB-8DAA-4839-9A44-9CD1D2F347D7}" type="datetimeFigureOut">
              <a:rPr lang="he-IL" smtClean="0"/>
              <a:pPr/>
              <a:t>ב'/חשון/תש"פ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759A44-CAAE-4CCA-A0A5-8A1BD32711D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238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824D8-787C-47F2-B18E-54F2DA74A1EE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he-IL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he-IL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he-IL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lang="he-IL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</p:grpSp>
      <p:sp>
        <p:nvSpPr>
          <p:cNvPr id="3809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809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E8D585-8F9D-42AC-8ACE-7C9CA79F80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195736" y="63813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בית הספר הארצי להנדסאים.</a:t>
            </a:r>
            <a:r>
              <a:rPr 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he-IL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כל הזכויות שמורות</a:t>
            </a:r>
            <a:r>
              <a:rPr lang="en-US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©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0587"/>
          </a:xfrm>
        </p:spPr>
        <p:txBody>
          <a:bodyPr/>
          <a:lstStyle>
            <a:lvl1pPr>
              <a:defRPr lang="he-IL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§"/>
              <a:defRPr sz="2800"/>
            </a:lvl1pPr>
            <a:lvl2pPr marL="8001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itchFamily="34" charset="0"/>
              <a:buChar char="▫"/>
              <a:defRPr sz="2400"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5" name="Picture 5" descr="lemming_look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548680"/>
            <a:ext cx="82931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2195736" y="6453336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בית הספר הארצי להנדסאים.</a:t>
            </a:r>
            <a:r>
              <a:rPr 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he-IL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כל הזכויות שמורות</a:t>
            </a:r>
            <a:r>
              <a:rPr lang="en-US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4944"/>
            <a:ext cx="7772400" cy="1362075"/>
          </a:xfrm>
        </p:spPr>
        <p:txBody>
          <a:bodyPr anchor="t"/>
          <a:lstStyle>
            <a:lvl1pPr algn="r">
              <a:defRPr lang="he-IL" sz="6000" b="1" cap="all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8B61-9173-4494-AB1C-EAA697F6FBC3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5" name="TextBox 4"/>
          <p:cNvSpPr txBox="1"/>
          <p:nvPr userDrawn="1"/>
        </p:nvSpPr>
        <p:spPr>
          <a:xfrm>
            <a:off x="2195736" y="63813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בית הספר הארצי להנדסאים.</a:t>
            </a:r>
            <a:r>
              <a:rPr 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he-IL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כל הזכויות שמורות</a:t>
            </a:r>
            <a:r>
              <a:rPr lang="en-US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©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3" name="TextBox 2"/>
          <p:cNvSpPr txBox="1"/>
          <p:nvPr userDrawn="1"/>
        </p:nvSpPr>
        <p:spPr>
          <a:xfrm>
            <a:off x="2195736" y="63813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בית הספר הארצי להנדסאים.</a:t>
            </a:r>
            <a:r>
              <a:rPr 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he-IL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כל הזכויות שמורות</a:t>
            </a:r>
            <a:r>
              <a:rPr lang="en-US" altLang="en-US" sz="1600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 ©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7" name="Rectangle 1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CFBE3-45E5-4EC6-872E-FCB928FA5A9E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8neFZwd9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xnv-SGad5k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kh5bPupMQ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9tJHZvR_MKY" TargetMode="Externa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1340768"/>
            <a:ext cx="6773416" cy="2209800"/>
          </a:xfrm>
        </p:spPr>
        <p:txBody>
          <a:bodyPr/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HTML5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2643961"/>
              </p:ext>
            </p:extLst>
          </p:nvPr>
        </p:nvGraphicFramePr>
        <p:xfrm>
          <a:off x="1115616" y="3651920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48DEA-D166-481F-9F83-CB203DEE7B2E}" type="slidenum">
              <a:rPr lang="he-IL" smtClean="0"/>
              <a:pPr>
                <a:defRPr/>
              </a:pPr>
              <a:t>1</a:t>
            </a:fld>
            <a:endParaRPr lang="he-IL" dirty="0"/>
          </a:p>
        </p:txBody>
      </p:sp>
      <p:sp>
        <p:nvSpPr>
          <p:cNvPr id="2" name="AutoShape 2" descr="http://upload.wikimedia.org/wikipedia/commons/a/a4/Java_logo_and_wordm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דפדפן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דפדפן (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Browser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dirty="0"/>
              <a:t>- יישום היודע לפרש ולהציג מסמכים הנמצאים באינטרנט ובאמצעותו ניתן לדפדף בין דפי האינטרנט השונים</a:t>
            </a:r>
          </a:p>
          <a:p>
            <a:r>
              <a:rPr lang="he-IL" dirty="0"/>
              <a:t>דוגמאות לדפדפנים:</a:t>
            </a:r>
            <a:r>
              <a:rPr lang="en-US" dirty="0" err="1"/>
              <a:t>IE,Chrome</a:t>
            </a:r>
            <a:r>
              <a:rPr lang="en-US" dirty="0"/>
              <a:t>, Mosaic, Opera </a:t>
            </a:r>
            <a:r>
              <a:rPr lang="he-IL" dirty="0"/>
              <a:t> </a:t>
            </a:r>
            <a:br>
              <a:rPr lang="en-US" dirty="0"/>
            </a:br>
            <a:r>
              <a:rPr lang="he-IL" dirty="0"/>
              <a:t>המוביל - </a:t>
            </a:r>
            <a:r>
              <a:rPr lang="en-US"/>
              <a:t>Chrome</a:t>
            </a:r>
            <a:r>
              <a:rPr lang="he-IL"/>
              <a:t> </a:t>
            </a:r>
            <a:endParaRPr lang="he-IL" dirty="0"/>
          </a:p>
          <a:p>
            <a:endParaRPr lang="he-IL" dirty="0"/>
          </a:p>
          <a:p>
            <a:r>
              <a:rPr lang="he-IL" dirty="0"/>
              <a:t>יש הבדלים בדרך בה דפדפנים</a:t>
            </a:r>
            <a:r>
              <a:rPr lang="en-US" dirty="0"/>
              <a:t> </a:t>
            </a:r>
            <a:r>
              <a:rPr lang="he-IL" dirty="0"/>
              <a:t>מפרשים את הקוד של דפי אינטרנט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29727" y="3212976"/>
            <a:ext cx="305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hlinkClick r:id="rId2"/>
              </a:rPr>
              <a:t>נגן אותי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12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  <p:pic>
        <p:nvPicPr>
          <p:cNvPr id="3" name="Picture 4" descr="BD0717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2891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0151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34780"/>
            <a:ext cx="1981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191272" y="2286646"/>
            <a:ext cx="1086544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648200" y="5257800"/>
            <a:ext cx="1905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914" y="855340"/>
            <a:ext cx="3379958" cy="1349524"/>
          </a:xfrm>
          <a:prstGeom prst="cloudCallout">
            <a:avLst>
              <a:gd name="adj1" fmla="val 75193"/>
              <a:gd name="adj2" fmla="val -171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chemeClr val="bg1"/>
                </a:solidFill>
              </a:rPr>
              <a:t>רשת האינטרנט </a:t>
            </a:r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0" y="4343400"/>
            <a:ext cx="2362200" cy="1600200"/>
          </a:xfrm>
          <a:prstGeom prst="cloudCallout">
            <a:avLst>
              <a:gd name="adj1" fmla="val 93412"/>
              <a:gd name="adj2" fmla="val 1120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ספק אינטרנט</a:t>
            </a:r>
            <a:endParaRPr lang="en-US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1"/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ISP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127449" y="3478478"/>
            <a:ext cx="2016551" cy="817240"/>
          </a:xfrm>
          <a:prstGeom prst="cloudCallout">
            <a:avLst>
              <a:gd name="adj1" fmla="val 7677"/>
              <a:gd name="adj2" fmla="val 12457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</a:t>
            </a:r>
          </a:p>
        </p:txBody>
      </p:sp>
      <p:pic>
        <p:nvPicPr>
          <p:cNvPr id="10" name="Picture 14" descr="BD0504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6" y="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388768" y="3391553"/>
            <a:ext cx="2164432" cy="1142985"/>
          </a:xfrm>
          <a:prstGeom prst="cloudCallout">
            <a:avLst>
              <a:gd name="adj1" fmla="val -7044"/>
              <a:gd name="adj2" fmla="val 10388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e-IL" altLang="en-US" sz="3000" b="1" dirty="0">
                <a:solidFill>
                  <a:schemeClr val="bg1"/>
                </a:solidFill>
              </a:rPr>
              <a:t> </a:t>
            </a:r>
            <a:r>
              <a:rPr lang="he-IL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דפדפן </a:t>
            </a:r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Browser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2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תקשורת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המחשבים המחוברים לאינטרנט מתקשרים באמצעות חבילות מידע של </a:t>
            </a:r>
            <a:r>
              <a:rPr 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פרוטוקולי תקשורת </a:t>
            </a:r>
            <a:r>
              <a:rPr lang="he-IL" sz="2400" dirty="0"/>
              <a:t>הנקראים פרוטוקולי </a:t>
            </a:r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TCP/IP</a:t>
            </a:r>
          </a:p>
          <a:p>
            <a:pPr marL="0" indent="0">
              <a:buNone/>
            </a:pPr>
            <a:endParaRPr lang="he-IL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he-IL" sz="2400" dirty="0"/>
              <a:t>פרוטוקול תקשורת בין דפדפנים ושרתים שאחראי להעברת דפי </a:t>
            </a:r>
            <a:r>
              <a:rPr lang="en-US" sz="2400" dirty="0"/>
              <a:t>html </a:t>
            </a:r>
            <a:r>
              <a:rPr lang="he-IL" sz="2400" dirty="0"/>
              <a:t> ברשת האינטרנט -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HTTP</a:t>
            </a:r>
            <a:r>
              <a:rPr lang="en-US" sz="2400" dirty="0"/>
              <a:t> – Hyper Text Transfer Protocol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0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44824"/>
            <a:ext cx="7772400" cy="1362075"/>
          </a:xfrm>
        </p:spPr>
        <p:txBody>
          <a:bodyPr/>
          <a:lstStyle/>
          <a:p>
            <a:pPr algn="ctr" rtl="0"/>
            <a:r>
              <a:rPr lang="en-US" sz="4800" dirty="0"/>
              <a:t>IP</a:t>
            </a:r>
            <a:br>
              <a:rPr lang="en-US" sz="4800" dirty="0"/>
            </a:br>
            <a:r>
              <a:rPr lang="en-US" sz="4800" dirty="0"/>
              <a:t>Domain Name</a:t>
            </a:r>
            <a:br>
              <a:rPr lang="en-US" sz="4800" dirty="0"/>
            </a:br>
            <a:r>
              <a:rPr lang="en-US" sz="4800" dirty="0"/>
              <a:t>URL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8B61-9173-4494-AB1C-EAA697F6FBC3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362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hlinkClick r:id="rId2"/>
              </a:rPr>
              <a:t>נגן אותי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14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כתובת </a:t>
            </a:r>
            <a:r>
              <a:rPr lang="en-US" sz="3200" dirty="0"/>
              <a:t>IP</a:t>
            </a:r>
            <a:r>
              <a:rPr lang="he-IL" sz="3200" dirty="0"/>
              <a:t> - </a:t>
            </a:r>
            <a:r>
              <a:rPr lang="en-US" sz="3200" dirty="0"/>
              <a:t>Internet Protocol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184576"/>
          </a:xfrm>
        </p:spPr>
        <p:txBody>
          <a:bodyPr/>
          <a:lstStyle/>
          <a:p>
            <a:r>
              <a:rPr lang="he-IL" sz="2300" dirty="0"/>
              <a:t>שרתי אינטרנט מעניקים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כתובת 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IP</a:t>
            </a:r>
            <a:r>
              <a:rPr lang="en-US" sz="2300" dirty="0"/>
              <a:t> </a:t>
            </a:r>
            <a:r>
              <a:rPr lang="he-IL" sz="2300" dirty="0"/>
              <a:t> ייחודית לכל מחשב המתחבר אליהם</a:t>
            </a:r>
          </a:p>
          <a:p>
            <a:r>
              <a:rPr lang="he-IL" sz="2300" dirty="0"/>
              <a:t>הכתובת משמשת לזיהוי המחשב ברשת</a:t>
            </a:r>
          </a:p>
          <a:p>
            <a:r>
              <a:rPr lang="he-IL" sz="2300" dirty="0"/>
              <a:t>הכתובת מורכבת ממספרים בני 3 ספרות לכל היותר </a:t>
            </a:r>
          </a:p>
          <a:p>
            <a:pPr lvl="1"/>
            <a:r>
              <a:rPr lang="he-IL" sz="1800" dirty="0"/>
              <a:t>לדוגמה: 192.168.154.253</a:t>
            </a:r>
          </a:p>
          <a:p>
            <a:r>
              <a:rPr lang="he-IL" sz="2300" dirty="0"/>
              <a:t>כל אחד ממספרים אלו הוא מספר הזיהוי של תת – רשת ברשת האינטרנט, והצירוף כולו מייצג את המיקום המלא של מחשב מסוים ברשת</a:t>
            </a:r>
          </a:p>
          <a:p>
            <a:r>
              <a:rPr lang="he-IL" sz="2300" dirty="0"/>
              <a:t>כתובת </a:t>
            </a:r>
            <a:r>
              <a:rPr lang="en-US" sz="2300" dirty="0"/>
              <a:t>IP </a:t>
            </a:r>
            <a:r>
              <a:rPr lang="he-IL" sz="2300" dirty="0"/>
              <a:t> של מחשב הלקוח יכולה להשתנות מהתקשרות להתקשרות</a:t>
            </a:r>
          </a:p>
          <a:p>
            <a:r>
              <a:rPr lang="he-IL" sz="2300" dirty="0"/>
              <a:t>לשרת עצמו המחובר כל הזמן לרשת האינטרנט יש כתובת </a:t>
            </a:r>
            <a:r>
              <a:rPr lang="en-US" sz="2300" dirty="0"/>
              <a:t>IP </a:t>
            </a:r>
            <a:r>
              <a:rPr lang="he-IL" sz="2300" dirty="0"/>
              <a:t> קבועה</a:t>
            </a:r>
          </a:p>
          <a:p>
            <a:r>
              <a:rPr lang="he-IL" sz="2300" dirty="0"/>
              <a:t>לכל </a:t>
            </a:r>
            <a:r>
              <a:rPr lang="en-US" sz="2300" dirty="0"/>
              <a:t>IP</a:t>
            </a:r>
            <a:r>
              <a:rPr lang="he-IL" sz="2300" dirty="0"/>
              <a:t> יש כתובת מילולית הנקראת 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domain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9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  <a:r>
              <a:rPr lang="he-IL" dirty="0"/>
              <a:t> – </a:t>
            </a:r>
            <a:r>
              <a:rPr lang="en-US" dirty="0"/>
              <a:t>Domain Name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Domain Name</a:t>
            </a:r>
            <a:r>
              <a:rPr lang="he-IL" sz="2400" dirty="0"/>
              <a:t> – </a:t>
            </a:r>
            <a:r>
              <a:rPr lang="he-IL" sz="2400" b="1" dirty="0"/>
              <a:t>שם תחום</a:t>
            </a:r>
            <a:r>
              <a:rPr lang="he-IL" sz="2400" dirty="0"/>
              <a:t> או </a:t>
            </a:r>
            <a:r>
              <a:rPr lang="he-IL" sz="2400" b="1" dirty="0"/>
              <a:t>שם מתחם</a:t>
            </a:r>
            <a:r>
              <a:rPr lang="he-IL" sz="2400" dirty="0"/>
              <a:t> הוא שם ייחודי של אתר ברשת האינטרנט, שמבדיל אותו משאר האתרים הנמצאים ברשת - השם המילולי של האתר. את ה- </a:t>
            </a:r>
            <a:r>
              <a:rPr lang="en-US" sz="2400" dirty="0"/>
              <a:t>Domain Name </a:t>
            </a:r>
            <a:r>
              <a:rPr lang="he-IL" sz="2400" dirty="0"/>
              <a:t> ניתן לרכוש</a:t>
            </a:r>
            <a:endParaRPr lang="en-US" sz="2400" dirty="0"/>
          </a:p>
          <a:p>
            <a:pPr marL="0" indent="0">
              <a:buNone/>
            </a:pPr>
            <a:endParaRPr lang="he-IL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DNS</a:t>
            </a:r>
            <a:r>
              <a:rPr lang="en-US" sz="2400" dirty="0"/>
              <a:t> </a:t>
            </a:r>
            <a:r>
              <a:rPr lang="he-IL" sz="2400" dirty="0"/>
              <a:t> </a:t>
            </a:r>
            <a:r>
              <a:rPr 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Domain Name System</a:t>
            </a:r>
            <a:r>
              <a:rPr 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sz="2400" dirty="0"/>
              <a:t>היא מערכת המתרגמת </a:t>
            </a:r>
            <a:r>
              <a:rPr lang="en-US" sz="2400" dirty="0"/>
              <a:t>domain name </a:t>
            </a:r>
            <a:r>
              <a:rPr lang="he-IL" sz="2400" dirty="0"/>
              <a:t> לכתובות </a:t>
            </a:r>
            <a:r>
              <a:rPr lang="en-US" sz="2400" dirty="0"/>
              <a:t>IP </a:t>
            </a:r>
            <a:r>
              <a:rPr lang="he-IL" sz="2400" dirty="0"/>
              <a:t> (</a:t>
            </a:r>
            <a:r>
              <a:rPr lang="en-US" sz="2400" dirty="0"/>
              <a:t>Internet Protocol Address</a:t>
            </a:r>
            <a:r>
              <a:rPr lang="he-IL" sz="2400" dirty="0"/>
              <a:t>) ומאפשרת להתקשר עם שירותי אינטרנט באמצעות שמות טקסט במקום מספרים</a:t>
            </a:r>
          </a:p>
          <a:p>
            <a:endParaRPr lang="he-IL" sz="2400" dirty="0"/>
          </a:p>
          <a:p>
            <a:r>
              <a:rPr lang="he-IL" sz="2400" dirty="0"/>
              <a:t>ה-</a:t>
            </a:r>
            <a:r>
              <a:rPr lang="en-US" sz="2400" dirty="0"/>
              <a:t>DNS </a:t>
            </a:r>
            <a:r>
              <a:rPr lang="he-IL" sz="2400" dirty="0"/>
              <a:t> הוא למעשה "ספר הטלפונים" של האינטרנט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5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כתובת </a:t>
            </a:r>
            <a:r>
              <a:rPr lang="en-US" dirty="0"/>
              <a:t>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altLang="en-US" sz="2400" dirty="0"/>
              <a:t>לכל אתר יש 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כתובת מלאה ייחודית </a:t>
            </a:r>
            <a: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URL</a:t>
            </a:r>
            <a:b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Universal Resource Locator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altLang="en-US" sz="2400" dirty="0"/>
              <a:t>הכוללת בתוכה את ה- </a:t>
            </a:r>
            <a:br>
              <a:rPr lang="en-US" altLang="en-US" sz="2400" dirty="0"/>
            </a:br>
            <a:r>
              <a:rPr lang="en-US" altLang="en-US" sz="2400" dirty="0"/>
              <a:t>Domain Name</a:t>
            </a:r>
            <a:b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he-IL" altLang="en-US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he-IL" altLang="en-US" sz="2400" dirty="0"/>
              <a:t>כדי להגיע לדף  עלינו להודיע ל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דפדפן (</a:t>
            </a:r>
            <a:r>
              <a:rPr lang="en-US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Browser</a:t>
            </a:r>
            <a:r>
              <a:rPr lang="he-IL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altLang="en-US" sz="2400" dirty="0"/>
              <a:t>מהי הכתובת אליה אנו מעוניינים להגיע</a:t>
            </a:r>
            <a:br>
              <a:rPr lang="en-US" altLang="en-US" sz="2400" dirty="0"/>
            </a:br>
            <a:endParaRPr lang="he-IL" altLang="en-US" sz="24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1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כתובת </a:t>
            </a:r>
            <a:r>
              <a:rPr lang="en-US" dirty="0"/>
              <a:t>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URL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</a:t>
            </a:r>
            <a:r>
              <a:rPr lang="he-IL" dirty="0"/>
              <a:t> 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Uniform Resource Locator</a:t>
            </a:r>
            <a:endParaRPr lang="he-IL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he-IL" dirty="0"/>
              <a:t>כתובת ייחודית לפיה ניתן לאתר דף אינטרנט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371600" y="5105400"/>
            <a:ext cx="70866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A50021"/>
                </a:solidFill>
              </a:rPr>
              <a:t>URL</a:t>
            </a:r>
            <a:endParaRPr lang="en-US" sz="2000" b="1" dirty="0">
              <a:solidFill>
                <a:srgbClr val="A50021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71600" y="51054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http://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33400" y="3276600"/>
            <a:ext cx="1447800" cy="1600200"/>
          </a:xfrm>
          <a:prstGeom prst="wedgeRectCallout">
            <a:avLst>
              <a:gd name="adj1" fmla="val 40458"/>
              <a:gd name="adj2" fmla="val 6617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200" b="1" dirty="0">
                <a:latin typeface="Times New Roman" pitchFamily="18" charset="0"/>
              </a:rPr>
              <a:t>Protocol</a:t>
            </a:r>
            <a:r>
              <a:rPr lang="en-US" sz="2200" dirty="0">
                <a:latin typeface="Times New Roman" pitchFamily="18" charset="0"/>
              </a:rPr>
              <a:t> identifies the means of access</a:t>
            </a:r>
            <a:endParaRPr lang="en-US" sz="22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209800" y="5105400"/>
            <a:ext cx="267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www.yahoo.com/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133600" y="3276600"/>
            <a:ext cx="1981200" cy="1600200"/>
          </a:xfrm>
          <a:prstGeom prst="wedgeRectCallout">
            <a:avLst>
              <a:gd name="adj1" fmla="val 16106"/>
              <a:gd name="adj2" fmla="val 6617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200" b="1" dirty="0">
                <a:latin typeface="Times New Roman" pitchFamily="18" charset="0"/>
              </a:rPr>
              <a:t>Server</a:t>
            </a:r>
            <a:r>
              <a:rPr lang="en-US" sz="2200" dirty="0">
                <a:latin typeface="Times New Roman" pitchFamily="18" charset="0"/>
              </a:rPr>
              <a:t> contains the domain name of the Web server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724400" y="51054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help/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438775" y="5105400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shop/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343400" y="3276600"/>
            <a:ext cx="1828800" cy="1600200"/>
          </a:xfrm>
          <a:prstGeom prst="wedgeRectCallout">
            <a:avLst>
              <a:gd name="adj1" fmla="val 14148"/>
              <a:gd name="adj2" fmla="val 6716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Path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identifies the location of the document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276975" y="5100638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shop-01.html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endParaRPr lang="en-US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400800" y="3276600"/>
            <a:ext cx="1905000" cy="1600200"/>
          </a:xfrm>
          <a:prstGeom prst="wedgeRectCallout">
            <a:avLst>
              <a:gd name="adj1" fmla="val 5333"/>
              <a:gd name="adj2" fmla="val 6617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200" b="1">
                <a:latin typeface="Times New Roman" pitchFamily="18" charset="0"/>
              </a:rPr>
              <a:t>Resource</a:t>
            </a:r>
            <a:r>
              <a:rPr lang="en-US" sz="2200">
                <a:latin typeface="Times New Roman" pitchFamily="18" charset="0"/>
              </a:rPr>
              <a:t> specifies the filename of the resource</a:t>
            </a:r>
          </a:p>
        </p:txBody>
      </p:sp>
    </p:spTree>
    <p:extLst>
      <p:ext uri="{BB962C8B-B14F-4D97-AF65-F5344CB8AC3E}">
        <p14:creationId xmlns:p14="http://schemas.microsoft.com/office/powerpoint/2010/main" val="31601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5DA1-F6BC-4941-87A5-4DEEB5E1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פועלת רשת אינטרנט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EF97C-FD49-4148-B126-E30164E12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3991"/>
            <a:ext cx="8229600" cy="4310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E5FE-3FAC-4D2E-9BB3-DE6FB073D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1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פועלת רשת אינטרנט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13749578">
            <a:off x="541337" y="4770438"/>
            <a:ext cx="2613025" cy="495300"/>
          </a:xfrm>
          <a:prstGeom prst="rightArrow">
            <a:avLst>
              <a:gd name="adj1" fmla="val 50000"/>
              <a:gd name="adj2" fmla="val 1318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16200000">
            <a:off x="5200650" y="2952750"/>
            <a:ext cx="2895600" cy="495300"/>
          </a:xfrm>
          <a:prstGeom prst="rightArrow">
            <a:avLst>
              <a:gd name="adj1" fmla="val 50000"/>
              <a:gd name="adj2" fmla="val 14615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6191250" y="3028950"/>
            <a:ext cx="2819400" cy="419100"/>
          </a:xfrm>
          <a:prstGeom prst="rightArrow">
            <a:avLst>
              <a:gd name="adj1" fmla="val 50000"/>
              <a:gd name="adj2" fmla="val 1681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/>
          <a:p>
            <a:pPr algn="ctr" eaLnBrk="1" hangingPunct="1"/>
            <a:endParaRPr lang="en-US" b="1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836737" y="3192463"/>
            <a:ext cx="2917825" cy="495300"/>
          </a:xfrm>
          <a:prstGeom prst="rightArrow">
            <a:avLst>
              <a:gd name="adj1" fmla="val 50000"/>
              <a:gd name="adj2" fmla="val 147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 eaLnBrk="1" hangingPunct="1"/>
            <a:r>
              <a:rPr lang="en-US" b="1"/>
              <a:t>REGIONAL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3947339">
            <a:off x="846137" y="3802063"/>
            <a:ext cx="2460625" cy="495300"/>
          </a:xfrm>
          <a:prstGeom prst="rightArrow">
            <a:avLst>
              <a:gd name="adj1" fmla="val 50000"/>
              <a:gd name="adj2" fmla="val 124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/>
          <a:p>
            <a:pPr eaLnBrk="1" hangingPunct="1"/>
            <a:r>
              <a:rPr lang="en-US" b="1"/>
              <a:t>LOCAL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2057400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1</a:t>
            </a:r>
            <a:r>
              <a:rPr lang="en-US"/>
              <a:t>.</a:t>
            </a:r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 b="1"/>
              <a:t>You request a Web page.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90800" y="4876800"/>
            <a:ext cx="2057400" cy="12207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2</a:t>
            </a:r>
            <a:r>
              <a:rPr lang="en-US"/>
              <a:t>.  </a:t>
            </a:r>
            <a:r>
              <a:rPr lang="en-US" b="1"/>
              <a:t>Your request goes to your ISP’s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rgbClr val="CC6600"/>
                </a:solidFill>
              </a:rPr>
              <a:t>point of presence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/>
              <a:t>(</a:t>
            </a:r>
            <a:r>
              <a:rPr lang="en-US" b="1">
                <a:solidFill>
                  <a:srgbClr val="CC6600"/>
                </a:solidFill>
              </a:rPr>
              <a:t>POP</a:t>
            </a:r>
            <a:r>
              <a:rPr lang="en-US" b="1"/>
              <a:t>).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67000" y="762000"/>
            <a:ext cx="2057400" cy="12207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3</a:t>
            </a:r>
            <a:r>
              <a:rPr lang="en-US"/>
              <a:t>.  </a:t>
            </a:r>
            <a:r>
              <a:rPr lang="en-US" b="1"/>
              <a:t>Your request goes to a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rgbClr val="CC6600"/>
                </a:solidFill>
              </a:rPr>
              <a:t>network access point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/>
              <a:t>(</a:t>
            </a:r>
            <a:r>
              <a:rPr lang="en-US" b="1">
                <a:solidFill>
                  <a:srgbClr val="CC6600"/>
                </a:solidFill>
              </a:rPr>
              <a:t>NAP</a:t>
            </a:r>
            <a:r>
              <a:rPr lang="en-US" b="1"/>
              <a:t>).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72200" y="838200"/>
            <a:ext cx="2362200" cy="9461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4</a:t>
            </a:r>
            <a:r>
              <a:rPr lang="en-US"/>
              <a:t>.  </a:t>
            </a:r>
            <a:r>
              <a:rPr lang="en-US" b="1"/>
              <a:t>Your request goes to a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rgbClr val="1304DC"/>
                </a:solidFill>
              </a:rPr>
              <a:t>national backbone network</a:t>
            </a:r>
            <a:r>
              <a:rPr lang="en-US" b="1"/>
              <a:t>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62600" y="4648200"/>
            <a:ext cx="2667000" cy="1495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5</a:t>
            </a:r>
            <a:r>
              <a:rPr lang="en-US"/>
              <a:t>.  </a:t>
            </a:r>
            <a:r>
              <a:rPr lang="en-US" b="1"/>
              <a:t>Your request reaches the Web site’s server and the Web page is sent back to you in </a:t>
            </a:r>
            <a:r>
              <a:rPr lang="en-US" b="1">
                <a:solidFill>
                  <a:srgbClr val="1304DC"/>
                </a:solidFill>
              </a:rPr>
              <a:t>packets</a:t>
            </a:r>
            <a:r>
              <a:rPr lang="en-US" b="1"/>
              <a:t>.</a:t>
            </a:r>
          </a:p>
        </p:txBody>
      </p:sp>
      <p:pic>
        <p:nvPicPr>
          <p:cNvPr id="13" name="Picture 12" descr="typ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12525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8600" y="49530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YOU ARE HERE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62000" y="43434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724400" y="762000"/>
            <a:ext cx="1401763" cy="495300"/>
          </a:xfrm>
          <a:prstGeom prst="rightArrow">
            <a:avLst>
              <a:gd name="adj1" fmla="val 50000"/>
              <a:gd name="adj2" fmla="val 707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b="1"/>
              <a:t>NATIONAL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0800000">
            <a:off x="4724400" y="1219200"/>
            <a:ext cx="1439863" cy="495300"/>
          </a:xfrm>
          <a:prstGeom prst="rightArrow">
            <a:avLst>
              <a:gd name="adj1" fmla="val 50000"/>
              <a:gd name="adj2" fmla="val 7267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5400000">
            <a:off x="2762250" y="3181350"/>
            <a:ext cx="2895600" cy="495300"/>
          </a:xfrm>
          <a:prstGeom prst="rightArrow">
            <a:avLst>
              <a:gd name="adj1" fmla="val 50000"/>
              <a:gd name="adj2" fmla="val 14615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8600" y="914400"/>
            <a:ext cx="2179638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Click to view animation. Click once only.</a:t>
            </a:r>
          </a:p>
        </p:txBody>
      </p:sp>
    </p:spTree>
    <p:extLst>
      <p:ext uri="{BB962C8B-B14F-4D97-AF65-F5344CB8AC3E}">
        <p14:creationId xmlns:p14="http://schemas.microsoft.com/office/powerpoint/2010/main" val="15424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4" grpId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מהו אינטרנט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8B61-9173-4494-AB1C-EAA697F6FBC3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66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D54CB-2F43-4267-88B8-9D7FDA9FC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28B84-5B5F-455A-ADBB-B231C87C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-233363"/>
            <a:ext cx="8553450" cy="3438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34B15-4E19-40BD-B8D6-AB63207E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68960"/>
            <a:ext cx="7172325" cy="333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5CCF8-FD7B-46C5-8258-5F17FA3062DF}"/>
              </a:ext>
            </a:extLst>
          </p:cNvPr>
          <p:cNvSpPr txBox="1"/>
          <p:nvPr/>
        </p:nvSpPr>
        <p:spPr>
          <a:xfrm>
            <a:off x="5446440" y="2276872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נסה </a:t>
            </a:r>
            <a:r>
              <a:rPr lang="en-US" dirty="0"/>
              <a:t>tracert google.com</a:t>
            </a:r>
          </a:p>
          <a:p>
            <a:r>
              <a:rPr lang="he-IL" dirty="0"/>
              <a:t>ב- </a:t>
            </a:r>
            <a:r>
              <a:rPr lang="en-US" dirty="0"/>
              <a:t>command shell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קורה כאשר אנו כותבים כתובת </a:t>
            </a:r>
            <a:r>
              <a:rPr lang="en-US" dirty="0"/>
              <a:t>URL</a:t>
            </a:r>
            <a:r>
              <a:rPr lang="he-IL" dirty="0"/>
              <a:t> בדפדפן?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67" y="2140992"/>
            <a:ext cx="9241309" cy="29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WWW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8B61-9173-4494-AB1C-EAA697F6FBC3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7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</a:t>
            </a:r>
            <a:r>
              <a:rPr lang="he-IL" dirty="0"/>
              <a:t> - </a:t>
            </a:r>
            <a:r>
              <a:rPr lang="en-US" dirty="0"/>
              <a:t>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WWW</a:t>
            </a:r>
            <a:r>
              <a:rPr lang="en-US" sz="2400" dirty="0"/>
              <a:t> –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dirty="0"/>
              <a:t>orld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dirty="0"/>
              <a:t>ide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eb</a:t>
            </a:r>
            <a:br>
              <a:rPr lang="en-US" sz="2000" dirty="0"/>
            </a:br>
            <a:endParaRPr lang="he-IL" sz="2000" dirty="0"/>
          </a:p>
          <a:p>
            <a:r>
              <a:rPr lang="he-IL" sz="2000" dirty="0"/>
              <a:t> או בקיצור </a:t>
            </a:r>
            <a:r>
              <a:rPr lang="en-US" sz="2000" dirty="0"/>
              <a:t> Web</a:t>
            </a:r>
            <a:r>
              <a:rPr lang="he-IL" sz="2000" dirty="0"/>
              <a:t>היא מאגר של מסמכי היפרטקסט (מקושרים) המכונים דפי אינטרנט. הדף הראשון בעולם: </a:t>
            </a:r>
            <a:r>
              <a:rPr lang="en-US" sz="2000" dirty="0">
                <a:hlinkClick r:id="rId2"/>
              </a:rPr>
              <a:t>http://info.cern.ch/hypertext/WWW/TheProject.html</a:t>
            </a:r>
            <a:endParaRPr lang="he-IL" sz="2000" dirty="0"/>
          </a:p>
          <a:p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r>
              <a:rPr lang="he-IL" sz="2000" dirty="0"/>
              <a:t>איגוד האינטרנט הבינלאומי </a:t>
            </a:r>
            <a:r>
              <a:rPr lang="en-US" sz="2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W3C</a:t>
            </a:r>
            <a:br>
              <a:rPr lang="en-US" sz="2000" dirty="0"/>
            </a:br>
            <a:r>
              <a:rPr lang="he-IL" sz="2000" dirty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orld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ide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eb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onsortium) </a:t>
            </a:r>
            <a:r>
              <a:rPr lang="he-IL" sz="2000" dirty="0"/>
              <a:t> אחראי לקביעת התקנים שבהם צריכים לעמוד כל </a:t>
            </a:r>
            <a:r>
              <a:rPr lang="he-IL" sz="2000" b="1" dirty="0">
                <a:solidFill>
                  <a:srgbClr val="00B050"/>
                </a:solidFill>
              </a:rPr>
              <a:t>הדפדפנים</a:t>
            </a:r>
          </a:p>
          <a:p>
            <a:endParaRPr lang="he-IL" sz="2000" b="1" dirty="0">
              <a:solidFill>
                <a:srgbClr val="00B050"/>
              </a:solidFill>
            </a:endParaRPr>
          </a:p>
          <a:p>
            <a:r>
              <a:rPr lang="en-US" sz="2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HTML</a:t>
            </a:r>
            <a:r>
              <a:rPr lang="he-IL" sz="2000" dirty="0"/>
              <a:t> היא </a:t>
            </a:r>
            <a:r>
              <a:rPr lang="he-IL" sz="2000" b="1" dirty="0">
                <a:solidFill>
                  <a:srgbClr val="FF0000"/>
                </a:solidFill>
              </a:rPr>
              <a:t>שפה</a:t>
            </a:r>
            <a:r>
              <a:rPr lang="he-IL" sz="2000" dirty="0"/>
              <a:t> שאנו משתמשים בה ליצירת מסמכים שאנו רוצים לשתף ב- </a:t>
            </a:r>
            <a:r>
              <a:rPr lang="en-US" sz="2000" dirty="0"/>
              <a:t>WWW</a:t>
            </a:r>
            <a:endParaRPr lang="he-IL" sz="2000" dirty="0"/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4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קצת היסטוריה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/>
              <a:t>ה- </a:t>
            </a:r>
            <a:r>
              <a:rPr lang="en-US" sz="2000" dirty="0"/>
              <a:t>WWW </a:t>
            </a:r>
            <a:r>
              <a:rPr lang="he-IL" sz="2000" dirty="0"/>
              <a:t> (</a:t>
            </a:r>
            <a:r>
              <a:rPr lang="en-US" sz="2000" dirty="0"/>
              <a:t>World Wide Web</a:t>
            </a:r>
            <a:r>
              <a:rPr lang="he-IL" sz="2000" dirty="0"/>
              <a:t>) פותח במקור ב- 1990 בשוויץ</a:t>
            </a:r>
          </a:p>
          <a:p>
            <a:pPr lvl="1"/>
            <a:r>
              <a:rPr lang="he-IL" sz="1600" dirty="0"/>
              <a:t>ב- 1990 טים בארנס-לי הציע את שיטת ה- </a:t>
            </a:r>
            <a:r>
              <a:rPr lang="en-US" sz="1600" dirty="0"/>
              <a:t>Hypertext</a:t>
            </a:r>
            <a:r>
              <a:rPr lang="he-IL" sz="1600" dirty="0"/>
              <a:t> </a:t>
            </a:r>
            <a:r>
              <a:rPr lang="en-US" sz="1600" dirty="0"/>
              <a:t> </a:t>
            </a:r>
            <a:r>
              <a:rPr lang="he-IL" sz="1600" dirty="0"/>
              <a:t>לפני כן- האינטרנט התאים רק לאנשי מחשב מנוסים שתקשרו באמצעות פקודות מורכבות</a:t>
            </a:r>
            <a:endParaRPr lang="en-US" sz="1600" dirty="0"/>
          </a:p>
          <a:p>
            <a:r>
              <a:rPr lang="he-IL" sz="2000" dirty="0"/>
              <a:t>ה-</a:t>
            </a:r>
            <a:r>
              <a:rPr lang="en-US" sz="2000" dirty="0"/>
              <a:t>WWW </a:t>
            </a:r>
            <a:r>
              <a:rPr lang="he-IL" sz="2000" dirty="0"/>
              <a:t> הוא חלק מהאינטרנט, וזה החלק שבו אפשר לשוטט. האינטרנט בעצמו פותח כבר קודם</a:t>
            </a:r>
            <a:r>
              <a:rPr lang="en-US" sz="2000" dirty="0"/>
              <a:t> </a:t>
            </a:r>
            <a:r>
              <a:rPr lang="he-IL" sz="2000" dirty="0"/>
              <a:t>ב-1957</a:t>
            </a:r>
          </a:p>
          <a:p>
            <a:endParaRPr lang="he-IL" sz="2000" dirty="0"/>
          </a:p>
          <a:p>
            <a:endParaRPr lang="he-IL" sz="2000" dirty="0"/>
          </a:p>
          <a:p>
            <a:r>
              <a:rPr lang="he-IL" sz="2000" dirty="0"/>
              <a:t>ה-</a:t>
            </a:r>
            <a:r>
              <a:rPr lang="en-US" sz="2000" dirty="0"/>
              <a:t>WWW </a:t>
            </a:r>
            <a:r>
              <a:rPr lang="he-IL" sz="2000" dirty="0"/>
              <a:t> מנוהל על ידי </a:t>
            </a:r>
            <a:r>
              <a:rPr lang="en-US" sz="2000" dirty="0"/>
              <a:t>W3C- World Wide Web Consortium</a:t>
            </a:r>
          </a:p>
          <a:p>
            <a:r>
              <a:rPr lang="he-IL" sz="2000" dirty="0"/>
              <a:t>ה-</a:t>
            </a:r>
            <a:r>
              <a:rPr lang="en-US" sz="2000" dirty="0"/>
              <a:t>W3C </a:t>
            </a:r>
            <a:r>
              <a:rPr lang="he-IL" sz="2000" dirty="0"/>
              <a:t> ממומן על ידי קבוצה גדולה של תאגידים כגון: </a:t>
            </a:r>
            <a:r>
              <a:rPr lang="en-US" sz="2000" dirty="0"/>
              <a:t>AT&amp;T, Adobe, Microsoft, </a:t>
            </a:r>
            <a:r>
              <a:rPr lang="he-IL" sz="2000" dirty="0"/>
              <a:t> וכו'</a:t>
            </a:r>
          </a:p>
          <a:p>
            <a:r>
              <a:rPr lang="he-IL" sz="2000" dirty="0"/>
              <a:t>מטרת הארגון היא לעודד צמיחה של הרשת על יד פיתוח סטנדרטים ותוכנות שיהיו זמינים לכל העולם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9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" y="1484784"/>
            <a:ext cx="87820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אתר אינטרנט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D8B61-9173-4494-AB1C-EAA697F6FBC3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0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אתרים ודפי אינטרנט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altLang="en-US" sz="2400" dirty="0"/>
              <a:t>המידע באינטרנט מאורגן </a:t>
            </a:r>
            <a:r>
              <a:rPr lang="he-IL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ב- 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אתרים</a:t>
            </a:r>
            <a:r>
              <a:rPr lang="he-IL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Web </a:t>
            </a:r>
            <a:r>
              <a:rPr lang="en-US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Sites</a:t>
            </a:r>
            <a:r>
              <a:rPr lang="he-IL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endParaRPr lang="en-US" altLang="he-IL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he-IL" sz="2400" dirty="0"/>
              <a:t>אתרים נשמרים בשרתים</a:t>
            </a:r>
          </a:p>
          <a:p>
            <a:r>
              <a:rPr lang="he-IL" altLang="en-US" sz="2400" dirty="0"/>
              <a:t>אתר מורכב מ- 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דפי</a:t>
            </a:r>
            <a:r>
              <a:rPr lang="he-IL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אינטרנט (</a:t>
            </a:r>
            <a:r>
              <a:rPr lang="en-US" alt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Web </a:t>
            </a:r>
            <a:r>
              <a:rPr lang="en-US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Pages</a:t>
            </a:r>
            <a:r>
              <a:rPr lang="he-IL" altLang="he-IL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he-IL" altLang="he-IL" sz="2400" dirty="0"/>
              <a:t>, </a:t>
            </a:r>
            <a:r>
              <a:rPr lang="he-IL" altLang="en-US" sz="2400" dirty="0"/>
              <a:t>המקושרים ביניהם</a:t>
            </a:r>
            <a:endParaRPr lang="en-US" altLang="en-US" sz="2400" dirty="0"/>
          </a:p>
          <a:p>
            <a:pPr lvl="1"/>
            <a:r>
              <a:rPr lang="he-IL" altLang="en-US" sz="2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דף </a:t>
            </a:r>
            <a:r>
              <a:rPr lang="en-US" altLang="en-US" sz="2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web</a:t>
            </a:r>
            <a:r>
              <a:rPr lang="he-IL" altLang="en-US" sz="2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he-IL" altLang="en-US" sz="2000" dirty="0"/>
              <a:t>הוא </a:t>
            </a:r>
            <a:r>
              <a:rPr lang="he-IL" altLang="en-US" b="1" dirty="0">
                <a:solidFill>
                  <a:srgbClr val="00B050"/>
                </a:solidFill>
                <a:ea typeface="+mn-ea"/>
              </a:rPr>
              <a:t>קובץ</a:t>
            </a:r>
            <a:endParaRPr lang="en-US" altLang="en-US" b="1" dirty="0">
              <a:solidFill>
                <a:srgbClr val="00B050"/>
              </a:solidFill>
              <a:ea typeface="+mn-ea"/>
            </a:endParaRPr>
          </a:p>
          <a:p>
            <a:pPr lvl="1"/>
            <a:r>
              <a:rPr lang="he-IL" altLang="en-US" sz="2000" dirty="0"/>
              <a:t>דף </a:t>
            </a:r>
            <a:r>
              <a:rPr lang="en-US" altLang="en-US" sz="2000" dirty="0"/>
              <a:t>web</a:t>
            </a:r>
            <a:r>
              <a:rPr lang="he-IL" altLang="en-US" sz="2000" dirty="0"/>
              <a:t> נקרא גם </a:t>
            </a:r>
            <a:r>
              <a:rPr lang="he-IL" sz="2000" b="1" dirty="0">
                <a:solidFill>
                  <a:srgbClr val="00B050"/>
                </a:solidFill>
              </a:rPr>
              <a:t>דף</a:t>
            </a:r>
            <a:r>
              <a:rPr lang="en-US" sz="2000" b="1" dirty="0">
                <a:solidFill>
                  <a:srgbClr val="00B050"/>
                </a:solidFill>
              </a:rPr>
              <a:t>HTML </a:t>
            </a:r>
            <a:r>
              <a:rPr lang="he-IL" sz="2000" b="1" dirty="0">
                <a:solidFill>
                  <a:srgbClr val="00B050"/>
                </a:solidFill>
              </a:rPr>
              <a:t> </a:t>
            </a:r>
            <a:r>
              <a:rPr lang="he-IL" sz="2000" dirty="0"/>
              <a:t>על שם השפה בה הוא כתוב ויכול לכלול מלל, גרפיקה, קול, וידאו וקישורים לדפי </a:t>
            </a:r>
            <a:r>
              <a:rPr lang="en-US" sz="2000" dirty="0"/>
              <a:t>HTML </a:t>
            </a:r>
            <a:r>
              <a:rPr lang="he-IL" sz="2000" dirty="0"/>
              <a:t> אחרים</a:t>
            </a:r>
          </a:p>
          <a:p>
            <a:pPr lvl="1"/>
            <a:r>
              <a:rPr lang="en-US" altLang="en-US" dirty="0"/>
              <a:t>Index </a:t>
            </a:r>
            <a:r>
              <a:rPr lang="en-US" altLang="en-US" sz="2000" dirty="0"/>
              <a:t>Page </a:t>
            </a:r>
            <a:r>
              <a:rPr lang="he-IL" altLang="en-US" sz="2000" dirty="0"/>
              <a:t> או  </a:t>
            </a:r>
            <a:r>
              <a:rPr lang="en-US" altLang="en-US" sz="2000" dirty="0"/>
              <a:t>Home Page</a:t>
            </a:r>
            <a:r>
              <a:rPr lang="he-IL" altLang="en-US" sz="2000" dirty="0"/>
              <a:t> - הדף הראשון של אתר האינטרנט, המופיע עם טעינת הדף</a:t>
            </a:r>
            <a:endParaRPr lang="en-US" altLang="en-US" sz="2000" dirty="0"/>
          </a:p>
          <a:p>
            <a:pPr marL="342900" lvl="1">
              <a:buClrTx/>
              <a:buSzPct val="90000"/>
              <a:buFont typeface="Wingdings" pitchFamily="2" charset="2"/>
              <a:buChar char="§"/>
            </a:pPr>
            <a:r>
              <a:rPr lang="he-IL" alt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היפר-קישורים  (</a:t>
            </a:r>
            <a:r>
              <a:rPr lang="en-US" alt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Links</a:t>
            </a:r>
            <a:r>
              <a:rPr lang="he-IL" alt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altLang="en-US" dirty="0"/>
              <a:t>מאפשרים את המעבר בתוך האתר וכן מעבר לאתרים אחרים</a:t>
            </a:r>
          </a:p>
          <a:p>
            <a:endParaRPr lang="he-I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3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שפות לבניית אתרי אינטרנט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שפות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צד לקוח (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(Client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sz="2400" kern="1200" dirty="0">
                <a:solidFill>
                  <a:prstClr val="black"/>
                </a:solidFill>
                <a:latin typeface="Calibri"/>
              </a:rPr>
              <a:t>לדוגמה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JavaScript</a:t>
            </a:r>
          </a:p>
          <a:p>
            <a:pPr lvl="1"/>
            <a:r>
              <a:rPr lang="he-IL" kern="1200" dirty="0">
                <a:solidFill>
                  <a:prstClr val="black"/>
                </a:solidFill>
                <a:latin typeface="Calibri"/>
                <a:ea typeface="+mn-ea"/>
              </a:rPr>
              <a:t>רצות על מחשב הלקוח באמצעות הדפדפן</a:t>
            </a:r>
            <a:endParaRPr 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/>
            <a:r>
              <a:rPr lang="he-IL" dirty="0"/>
              <a:t>יודעות לגשת למידע הממוקם על מחשב הלקוח</a:t>
            </a:r>
          </a:p>
          <a:p>
            <a:pPr marL="457200" lvl="1" indent="0">
              <a:buNone/>
            </a:pPr>
            <a:endParaRPr lang="he-IL" dirty="0"/>
          </a:p>
          <a:p>
            <a:r>
              <a:rPr lang="he-IL" dirty="0"/>
              <a:t>שפות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צד שרת 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(Server)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sz="2400" kern="1200" dirty="0">
                <a:solidFill>
                  <a:prstClr val="black"/>
                </a:solidFill>
                <a:latin typeface="Calibri"/>
              </a:rPr>
              <a:t>לדוגמה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PHP</a:t>
            </a:r>
            <a:endParaRPr lang="en-US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1"/>
            <a:r>
              <a:rPr lang="he-IL" dirty="0"/>
              <a:t>מטרתן לנתח מידע תוך שימוש במשאבים של מחשב השרת ולהוציא פלט מתאים</a:t>
            </a:r>
            <a:endParaRPr lang="en-US" dirty="0"/>
          </a:p>
          <a:p>
            <a:pPr lvl="1"/>
            <a:r>
              <a:rPr lang="he-IL" dirty="0"/>
              <a:t>יכולות ליצור דפי אינטרנט דינמיים בשילוב נתונים מבסיסי נתונים ולטפל בטפסים ובמידע שנשלחים מצד הלקוח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3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שלבים לבניית אתר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r>
              <a:rPr lang="he-IL" sz="2400" dirty="0"/>
              <a:t>אפיון והגדרת צרכים :</a:t>
            </a:r>
          </a:p>
          <a:p>
            <a:pPr lvl="1"/>
            <a:r>
              <a:rPr lang="he-IL" sz="2000" dirty="0"/>
              <a:t>לשם מה, מיהו קהל היעד, סוג המידע באתר אינפורמטיבי או אינטראקטיבי </a:t>
            </a:r>
          </a:p>
          <a:p>
            <a:r>
              <a:rPr lang="he-IL" sz="2400" dirty="0"/>
              <a:t>תכנון האתר</a:t>
            </a:r>
          </a:p>
          <a:p>
            <a:pPr lvl="1"/>
            <a:r>
              <a:rPr lang="he-IL" sz="2000" dirty="0"/>
              <a:t>תכני האתר</a:t>
            </a:r>
          </a:p>
          <a:p>
            <a:pPr lvl="1"/>
            <a:r>
              <a:rPr lang="he-IL" sz="2000" dirty="0"/>
              <a:t>תכנון זרימת הדפים והקישורים ביניהם</a:t>
            </a:r>
          </a:p>
          <a:p>
            <a:pPr lvl="1"/>
            <a:r>
              <a:rPr lang="he-IL" sz="2000" dirty="0"/>
              <a:t>מרכיבי העיצוב של האתר והניווט בו</a:t>
            </a:r>
          </a:p>
          <a:p>
            <a:pPr lvl="1"/>
            <a:r>
              <a:rPr lang="he-IL" sz="2000" dirty="0"/>
              <a:t>ארגון הקבצים – מבנה עץ התיקיות</a:t>
            </a:r>
          </a:p>
          <a:p>
            <a:r>
              <a:rPr lang="he-IL" sz="2400" dirty="0"/>
              <a:t>בניית האתר בפועל</a:t>
            </a:r>
          </a:p>
          <a:p>
            <a:r>
              <a:rPr lang="he-IL" sz="2400" dirty="0"/>
              <a:t>העלאת האתר לרשת האינטרנט</a:t>
            </a:r>
          </a:p>
          <a:p>
            <a:pPr lvl="1"/>
            <a:r>
              <a:rPr lang="he-IL" sz="2000" dirty="0"/>
              <a:t>העתקת כל הקבצים שלו לשרת המחובר לאינטרנט דרך קבע</a:t>
            </a:r>
          </a:p>
          <a:p>
            <a:r>
              <a:rPr lang="he-IL" sz="2400" dirty="0"/>
              <a:t>תחזוקה שותפת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7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  <p:pic>
        <p:nvPicPr>
          <p:cNvPr id="3" name="Picture 4" descr="https://mosaicprojects.files.wordpress.com/2012/04/pmp_ques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8862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 bwMode="auto">
          <a:xfrm>
            <a:off x="1115616" y="1484784"/>
            <a:ext cx="3672408" cy="983873"/>
          </a:xfrm>
          <a:prstGeom prst="cloudCallout">
            <a:avLst>
              <a:gd name="adj1" fmla="val 72653"/>
              <a:gd name="adj2" fmla="val 177311"/>
            </a:avLst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מרשתת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11560" y="4365104"/>
            <a:ext cx="4392488" cy="1452384"/>
          </a:xfrm>
          <a:prstGeom prst="cloudCallout">
            <a:avLst>
              <a:gd name="adj1" fmla="val 65190"/>
              <a:gd name="adj2" fmla="val -7789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connected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33989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C04E86-BC5B-4D7F-BE52-F307C9AB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Development</a:t>
            </a:r>
            <a:endParaRPr lang="he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19B7E2-683A-4DBD-9493-123AC2E2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17140-2B64-4BB3-AFDB-2A5556511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02AC-1576-441B-8BE3-9A129D88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5" y="938423"/>
            <a:ext cx="8617629" cy="49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1A047-2A22-48A9-96BF-9B7EC292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 Compatibility</a:t>
            </a:r>
            <a:endParaRPr lang="he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81AD1-9335-414A-998F-58922574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5A9B6-C979-4396-9AE9-34BB9ECE9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45747-D600-4D05-9694-4F04F94D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290637"/>
            <a:ext cx="83343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95864-6E5D-4F5D-93B4-0BFF8A59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2000</a:t>
            </a:r>
            <a:endParaRPr lang="he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2A78D-7544-4FE8-8B3A-4E57FB98D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C30011-0563-4AFA-8565-817F013B4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55" y="1345642"/>
            <a:ext cx="7971109" cy="4166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1980E-C9DA-4B68-BD74-C7B67F54F469}"/>
              </a:ext>
            </a:extLst>
          </p:cNvPr>
          <p:cNvSpPr txBox="1"/>
          <p:nvPr/>
        </p:nvSpPr>
        <p:spPr>
          <a:xfrm>
            <a:off x="715382" y="5555909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jQuery for Browsers compatibility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8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6299-B0B2-4725-96B8-ED8009D8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Advanced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E1B81-D41F-46DA-819B-8BAC688DF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552" y="1424794"/>
            <a:ext cx="7706895" cy="4008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FE41-69E6-4C3A-AC2C-DDFF9214B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4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האינטרנט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רשת מחשבים</a:t>
            </a:r>
            <a:r>
              <a:rPr lang="he-IL" dirty="0"/>
              <a:t> עולמית שמחוברים אחד לשני</a:t>
            </a:r>
          </a:p>
          <a:p>
            <a:r>
              <a:rPr lang="he-IL" dirty="0"/>
              <a:t>רשת אינטרנט מאפשרת העברת נתונים בין מחשבים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  <p:pic>
        <p:nvPicPr>
          <p:cNvPr id="1026" name="Picture 2" descr="C:\Users\User\Downloads\Internet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" y="2957761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369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rgbClr val="0070C0"/>
                </a:solidFill>
                <a:hlinkClick r:id="rId3"/>
              </a:rPr>
              <a:t>נגן אותי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843808" y="3388726"/>
            <a:ext cx="5760640" cy="2442500"/>
          </a:xfrm>
          <a:prstGeom prst="cloudCallout">
            <a:avLst>
              <a:gd name="adj1" fmla="val 22650"/>
              <a:gd name="adj2" fmla="val -89692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rtl="1">
              <a:spcBef>
                <a:spcPct val="20000"/>
              </a:spcBef>
              <a:defRPr/>
            </a:pPr>
            <a:endParaRPr lang="he-IL" altLang="en-US" sz="3600" dirty="0">
              <a:cs typeface="David" pitchFamily="2" charset="-79"/>
            </a:endParaRPr>
          </a:p>
          <a:p>
            <a:pPr algn="ctr" rtl="1">
              <a:spcBef>
                <a:spcPct val="20000"/>
              </a:spcBef>
              <a:defRPr/>
            </a:pPr>
            <a:r>
              <a:rPr lang="he-IL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רשת</a:t>
            </a:r>
            <a:r>
              <a:rPr lang="he-IL" altLang="en-US" sz="3200" dirty="0">
                <a:solidFill>
                  <a:schemeClr val="bg1"/>
                </a:solidFill>
                <a:cs typeface="David" pitchFamily="2" charset="-79"/>
              </a:rPr>
              <a:t> </a:t>
            </a:r>
            <a:r>
              <a:rPr lang="he-IL" altLang="en-US" sz="2800" b="1" dirty="0">
                <a:solidFill>
                  <a:schemeClr val="bg1"/>
                </a:solidFill>
                <a:cs typeface="David" pitchFamily="2" charset="-79"/>
              </a:rPr>
              <a:t>היא קבוצת מחשבים אשר "מדברים" אחד עם השני בשפה</a:t>
            </a:r>
            <a:r>
              <a:rPr lang="en-US" altLang="en-US" sz="2800" b="1" dirty="0">
                <a:solidFill>
                  <a:schemeClr val="bg1"/>
                </a:solidFill>
                <a:cs typeface="David" pitchFamily="2" charset="-79"/>
              </a:rPr>
              <a:t> </a:t>
            </a:r>
            <a:r>
              <a:rPr lang="he-IL" altLang="en-US" sz="2800" b="1" dirty="0">
                <a:solidFill>
                  <a:schemeClr val="bg1"/>
                </a:solidFill>
                <a:cs typeface="David" pitchFamily="2" charset="-79"/>
              </a:rPr>
              <a:t>משותפת</a:t>
            </a:r>
            <a:endParaRPr lang="he-IL" altLang="en-US" sz="3000" b="1" dirty="0">
              <a:solidFill>
                <a:schemeClr val="bg1"/>
              </a:solidFill>
              <a:cs typeface="David" pitchFamily="2" charset="-79"/>
            </a:endParaRPr>
          </a:p>
          <a:p>
            <a:pPr algn="ctr">
              <a:defRPr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817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0042" y="188640"/>
            <a:ext cx="3317822" cy="1803276"/>
          </a:xfrm>
          <a:prstGeom prst="cloudCallout">
            <a:avLst>
              <a:gd name="adj1" fmla="val 80664"/>
              <a:gd name="adj2" fmla="val -55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chemeClr val="bg1"/>
                </a:solidFill>
              </a:rPr>
              <a:t>רשת אינטרנט: </a:t>
            </a:r>
            <a:r>
              <a:rPr lang="he-IL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אוסף שרתים (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Servers</a:t>
            </a:r>
            <a:r>
              <a:rPr lang="he-IL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4" descr="BD0504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6" y="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79512" y="2420888"/>
            <a:ext cx="5400600" cy="1800200"/>
          </a:xfrm>
          <a:prstGeom prst="cloudCallout">
            <a:avLst>
              <a:gd name="adj1" fmla="val 46694"/>
              <a:gd name="adj2" fmla="val -56031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e-IL" sz="2000" b="1" dirty="0">
                <a:solidFill>
                  <a:schemeClr val="bg1"/>
                </a:solidFill>
              </a:rPr>
              <a:t>השרתים</a:t>
            </a:r>
            <a:r>
              <a:rPr lang="he-IL" sz="2000" dirty="0"/>
              <a:t> </a:t>
            </a:r>
            <a:r>
              <a:rPr lang="he-IL" sz="2000" b="1" dirty="0">
                <a:solidFill>
                  <a:schemeClr val="bg1"/>
                </a:solidFill>
              </a:rPr>
              <a:t>מחוברים ביניהם באמצעי תקשורת שונים: קווי טלפון, כבלים, לווייני תקשורת ...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699792" y="4221088"/>
            <a:ext cx="6264696" cy="1944216"/>
          </a:xfrm>
          <a:prstGeom prst="cloudCallout">
            <a:avLst>
              <a:gd name="adj1" fmla="val 5123"/>
              <a:gd name="adj2" fmla="val -11869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he-IL" sz="2000" dirty="0"/>
          </a:p>
          <a:p>
            <a:pPr algn="ctr">
              <a:defRPr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שרת</a:t>
            </a:r>
            <a:r>
              <a:rPr lang="he-IL" sz="2000" b="1" dirty="0">
                <a:solidFill>
                  <a:schemeClr val="bg1"/>
                </a:solidFill>
              </a:rPr>
              <a:t>: יחידת מחשוב חזקה הכוללת דיסק קשיח בעל קיבולת גדולה היכולה לאפשר למספר רב של משתמשים להתחבר במקביל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שרת אינטרנט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האינטרנט הוא אוסף של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שרתים (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Server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he-IL" dirty="0"/>
              <a:t>שאפשר להגיע אליהם ולמידע שבהם בעזרת 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פרוטוקולים</a:t>
            </a:r>
            <a:r>
              <a:rPr lang="he-IL" dirty="0"/>
              <a:t> סטנדרטיים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51521" y="3789040"/>
            <a:ext cx="7272808" cy="1609778"/>
          </a:xfrm>
          <a:prstGeom prst="cloudCallout">
            <a:avLst>
              <a:gd name="adj1" fmla="val 24067"/>
              <a:gd name="adj2" fmla="val -12538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>
              <a:defRPr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פרוטוקול</a:t>
            </a:r>
            <a:r>
              <a:rPr lang="he-IL" sz="2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e-IL" sz="2400" b="1" dirty="0">
                <a:solidFill>
                  <a:schemeClr val="bg1"/>
                </a:solidFill>
              </a:rPr>
              <a:t>שפה שבה "מדברים" מחשבים זה עם זה לצרכים שונים</a:t>
            </a:r>
            <a:endParaRPr lang="he-IL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4D867-115A-4FFA-A1D3-D39C78443E9C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  <p:pic>
        <p:nvPicPr>
          <p:cNvPr id="3" name="Picture 4" descr="BD0717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2891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0151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1981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038600" y="2514600"/>
            <a:ext cx="457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648200" y="5257800"/>
            <a:ext cx="1905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914" y="855340"/>
            <a:ext cx="3379958" cy="1659260"/>
          </a:xfrm>
          <a:prstGeom prst="cloudCallout">
            <a:avLst>
              <a:gd name="adj1" fmla="val 75193"/>
              <a:gd name="adj2" fmla="val -171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chemeClr val="bg1"/>
                </a:solidFill>
              </a:rPr>
              <a:t>רשת האינטרנט: אוסף שרתים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rtl="1"/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0" y="4343400"/>
            <a:ext cx="2362200" cy="1600200"/>
          </a:xfrm>
          <a:prstGeom prst="cloudCallout">
            <a:avLst>
              <a:gd name="adj1" fmla="val 93412"/>
              <a:gd name="adj2" fmla="val 1120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ספק אינטרנט</a:t>
            </a:r>
            <a:endParaRPr lang="en-US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1"/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ISP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457609" y="3068960"/>
            <a:ext cx="3543300" cy="1342256"/>
          </a:xfrm>
          <a:prstGeom prst="cloudCallout">
            <a:avLst>
              <a:gd name="adj1" fmla="val 7677"/>
              <a:gd name="adj2" fmla="val 12457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3200" b="1" dirty="0">
                <a:solidFill>
                  <a:schemeClr val="bg1"/>
                </a:solidFill>
              </a:rPr>
              <a:t>מחשב אישי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</a:t>
            </a:r>
          </a:p>
        </p:txBody>
      </p:sp>
      <p:pic>
        <p:nvPicPr>
          <p:cNvPr id="10" name="Picture 14" descr="BD0504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6" y="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6285" y="3216868"/>
            <a:ext cx="268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hlinkClick r:id="rId5"/>
              </a:rPr>
              <a:t>נגן אותי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61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 autoUpdateAnimBg="0"/>
      <p:bldP spid="9" grpId="0" animBg="1" autoUpdateAnimBg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חיבור לרשת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החיבור לרשת הוא דרך ספק אינטרנט</a:t>
            </a:r>
          </a:p>
          <a:p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ספק אינטרנט  (</a:t>
            </a:r>
            <a:r>
              <a:rPr lang="en-US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ISP</a:t>
            </a:r>
            <a:r>
              <a:rPr lang="he-IL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he-IL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dirty="0"/>
              <a:t>– מחשב שמחובר בקביעות אל רשת האינטרנט ומאפשר למחשבים אחרים להתחבר אליו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  <p:sp>
        <p:nvSpPr>
          <p:cNvPr id="5" name="Cloud Callout 4"/>
          <p:cNvSpPr/>
          <p:nvPr/>
        </p:nvSpPr>
        <p:spPr bwMode="auto">
          <a:xfrm>
            <a:off x="1907704" y="3645024"/>
            <a:ext cx="5760640" cy="1264980"/>
          </a:xfrm>
          <a:prstGeom prst="cloudCallout">
            <a:avLst>
              <a:gd name="adj1" fmla="val 15448"/>
              <a:gd name="adj2" fmla="val -97703"/>
            </a:avLst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3494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חיבור לספק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4B782-3478-466D-9EE2-7FAE95ED9AB9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  <p:pic>
        <p:nvPicPr>
          <p:cNvPr id="5" name="Picture 4" descr="BD0717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2891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0151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981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2667000" y="54864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2400" y="2362200"/>
            <a:ext cx="2362200" cy="1600200"/>
          </a:xfrm>
          <a:prstGeom prst="cloudCallout">
            <a:avLst>
              <a:gd name="adj1" fmla="val -6921"/>
              <a:gd name="adj2" fmla="val 8928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chemeClr val="bg1"/>
                </a:solidFill>
              </a:rPr>
              <a:t>ספק אינטרנט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943600" y="2133600"/>
            <a:ext cx="3200400" cy="2133600"/>
          </a:xfrm>
          <a:prstGeom prst="cloudCallout">
            <a:avLst>
              <a:gd name="adj1" fmla="val -5653"/>
              <a:gd name="adj2" fmla="val 82292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altLang="en-US" sz="2400" b="1" dirty="0">
                <a:solidFill>
                  <a:schemeClr val="bg1"/>
                </a:solidFill>
              </a:rPr>
              <a:t>החיבור לרשת נעשה מהמחשב אישי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514600" y="1676400"/>
            <a:ext cx="3429000" cy="2743200"/>
          </a:xfrm>
          <a:prstGeom prst="cloudCallout">
            <a:avLst>
              <a:gd name="adj1" fmla="val 38287"/>
              <a:gd name="adj2" fmla="val 80093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e-IL" altLang="en-US" sz="3000" b="1" dirty="0">
                <a:solidFill>
                  <a:schemeClr val="bg1"/>
                </a:solidFill>
              </a:rPr>
              <a:t>תוכנה</a:t>
            </a:r>
          </a:p>
          <a:p>
            <a:pPr algn="ctr"/>
            <a:r>
              <a:rPr lang="he-IL" altLang="en-US" sz="3000" b="1" dirty="0">
                <a:solidFill>
                  <a:schemeClr val="bg1"/>
                </a:solidFill>
              </a:rPr>
              <a:t> </a:t>
            </a:r>
            <a:r>
              <a:rPr lang="he-IL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דפדפן </a:t>
            </a:r>
            <a:r>
              <a:rPr lang="en-US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Browser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Theme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54288</TotalTime>
  <Words>930</Words>
  <Application>Microsoft Office PowerPoint</Application>
  <PresentationFormat>On-screen Show (4:3)</PresentationFormat>
  <Paragraphs>188</Paragraphs>
  <Slides>33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Theme2</vt:lpstr>
      <vt:lpstr>HTML5</vt:lpstr>
      <vt:lpstr>מהו אינטרנט</vt:lpstr>
      <vt:lpstr>PowerPoint Presentation</vt:lpstr>
      <vt:lpstr>מהו האינטרנט</vt:lpstr>
      <vt:lpstr>PowerPoint Presentation</vt:lpstr>
      <vt:lpstr>שרת אינטרנט</vt:lpstr>
      <vt:lpstr>PowerPoint Presentation</vt:lpstr>
      <vt:lpstr>חיבור לרשת</vt:lpstr>
      <vt:lpstr>חיבור לספק</vt:lpstr>
      <vt:lpstr>דפדפן</vt:lpstr>
      <vt:lpstr>PowerPoint Presentation</vt:lpstr>
      <vt:lpstr>תקשורת</vt:lpstr>
      <vt:lpstr>IP Domain Name URL</vt:lpstr>
      <vt:lpstr>כתובת IP - Internet Protocol Address</vt:lpstr>
      <vt:lpstr>DNS – Domain Name System</vt:lpstr>
      <vt:lpstr>כתובת URL</vt:lpstr>
      <vt:lpstr>כתובת URL</vt:lpstr>
      <vt:lpstr>כיצד פועלת רשת אינטרנט</vt:lpstr>
      <vt:lpstr>כיצד פועלת רשת אינטרנט</vt:lpstr>
      <vt:lpstr>PowerPoint Presentation</vt:lpstr>
      <vt:lpstr>HTTP Request and Response</vt:lpstr>
      <vt:lpstr>WWW</vt:lpstr>
      <vt:lpstr>WWW - Web</vt:lpstr>
      <vt:lpstr>קצת היסטוריה</vt:lpstr>
      <vt:lpstr>History of HTML</vt:lpstr>
      <vt:lpstr>אתר אינטרנט</vt:lpstr>
      <vt:lpstr>אתרים ודפי אינטרנט</vt:lpstr>
      <vt:lpstr>שפות לבניית אתרי אינטרנט</vt:lpstr>
      <vt:lpstr>שלבים לבניית אתר</vt:lpstr>
      <vt:lpstr>Web Development</vt:lpstr>
      <vt:lpstr>Browsers Compatibility</vt:lpstr>
      <vt:lpstr>Early 2000</vt:lpstr>
      <vt:lpstr>More Advanced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תכנות - שפת</dc:title>
  <dc:creator>Tania</dc:creator>
  <cp:lastModifiedBy>Tania Orenstein</cp:lastModifiedBy>
  <cp:revision>1408</cp:revision>
  <dcterms:created xsi:type="dcterms:W3CDTF">2011-11-19T17:00:36Z</dcterms:created>
  <dcterms:modified xsi:type="dcterms:W3CDTF">2019-10-31T13:58:15Z</dcterms:modified>
</cp:coreProperties>
</file>